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2"/>
    <p:sldId id="986" r:id="rId3"/>
    <p:sldId id="991" r:id="rId4"/>
    <p:sldId id="992" r:id="rId5"/>
    <p:sldId id="993" r:id="rId6"/>
    <p:sldId id="1014" r:id="rId7"/>
    <p:sldId id="994" r:id="rId8"/>
    <p:sldId id="995" r:id="rId9"/>
    <p:sldId id="1016" r:id="rId10"/>
    <p:sldId id="996" r:id="rId11"/>
    <p:sldId id="997" r:id="rId12"/>
    <p:sldId id="998" r:id="rId13"/>
    <p:sldId id="999" r:id="rId14"/>
    <p:sldId id="1000" r:id="rId15"/>
    <p:sldId id="1017" r:id="rId16"/>
    <p:sldId id="1001" r:id="rId17"/>
    <p:sldId id="1002" r:id="rId18"/>
    <p:sldId id="1003" r:id="rId19"/>
    <p:sldId id="1004" r:id="rId20"/>
    <p:sldId id="1005" r:id="rId21"/>
    <p:sldId id="1006" r:id="rId22"/>
    <p:sldId id="1007" r:id="rId23"/>
    <p:sldId id="1022" r:id="rId24"/>
    <p:sldId id="1019" r:id="rId25"/>
    <p:sldId id="1008" r:id="rId26"/>
    <p:sldId id="1023" r:id="rId27"/>
    <p:sldId id="1009" r:id="rId28"/>
    <p:sldId id="1011" r:id="rId29"/>
    <p:sldId id="1012" r:id="rId30"/>
    <p:sldId id="1020" r:id="rId31"/>
    <p:sldId id="1021" r:id="rId3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D008C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117551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第八单元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提优测评卷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nurse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teacher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worker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brother. He’s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 dad is a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2132856"/>
            <a:ext cx="7704856" cy="133326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1774726" y="1556792"/>
            <a:ext cx="8568952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66" y="4077072"/>
            <a:ext cx="55066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图片为工人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worker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6574" y="5426060"/>
            <a:ext cx="5129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图片为厨师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cook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87094" y="34098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18988" y="472514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12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nurse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teacher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worker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cousin. She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 grandpa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Our English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tall. She is beautiful.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1484784"/>
            <a:ext cx="7632848" cy="13208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1774726" y="908720"/>
            <a:ext cx="871296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2392" y="27876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4566" y="3429000"/>
            <a:ext cx="52485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图片为护士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nurse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718942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9773" y="4725144"/>
            <a:ext cx="5487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图片为农民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farmer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89870" y="53468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4479" y="5949280"/>
            <a:ext cx="5546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图片为教师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teacher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D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00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101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My dad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doctor.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are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2057" y="19696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3337828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>
                <a:ea typeface="楷体" panose="02010609060101010101" pitchFamily="49" charset="-122"/>
              </a:rPr>
              <a:t>My dad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是第三人称单数，</a:t>
            </a:r>
            <a:r>
              <a:rPr lang="en-US" altLang="zh-CN">
                <a:ea typeface="楷体" panose="02010609060101010101" pitchFamily="49" charset="-122"/>
              </a:rPr>
              <a:t>be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>
                <a:ea typeface="楷体" panose="02010609060101010101" pitchFamily="49" charset="-122"/>
              </a:rPr>
              <a:t>is,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67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375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His uncle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work	B. worker	C. workers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2057" y="147281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976" y="2708920"/>
            <a:ext cx="49311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修饰可数名词单数，故选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22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078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3249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I’m dressed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3249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in	B. on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0334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6437" y="3049796"/>
            <a:ext cx="96212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固定搭配</a:t>
            </a:r>
            <a:r>
              <a:rPr lang="en-US" altLang="zh-CN">
                <a:ea typeface="楷体" panose="02010609060101010101" pitchFamily="49" charset="-122"/>
              </a:rPr>
              <a:t>“in</a:t>
            </a:r>
            <a:r>
              <a:rPr lang="zh-CN" altLang="zh-CN">
                <a:cs typeface="Times New Roman" panose="02020603050405020304" pitchFamily="18" charset="0"/>
              </a:rPr>
              <a:t>＋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颜色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穿着某种颜色的衣服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931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392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3249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My aunt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day and night.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3249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work	B. worker	C. works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6464" y="143974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2708920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是第三人称单数，因此谓语动词需用第三人称单数形式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works,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12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69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job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哪个职业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does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poem</a:t>
            </a:r>
          </a:p>
          <a:p>
            <a:pPr indent="1793875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锄禾日当午，汗滴禾下土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desctibe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cook	B. teacher	C. farmer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1632283"/>
            <a:ext cx="3574415" cy="6775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91264" y="16643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14014" y="3484165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锄禾日当午，汗滴禾下土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描绘的是农民在烈日下给禾苗除草，汗水滴落在土地上的场景，所以描写的职业是农民，故选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04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当你想向对方介绍你的爸爸时，你可以说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dad.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uncle.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3412157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这是我的爸爸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这是我的叔叔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。根据题干中的爸爸可知选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41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968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当你想告诉你的同学们那位男士是一名教师时，你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可以说：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He’s a teacher.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She’s a teacher.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5567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348416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他是一名教师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她是一名教师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。根据题干中的男士可知选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5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69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当你想告诉你的同学们你的阿姨是一名护士时，你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可以说：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My aunt is a nurse.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 aunt is a doctor.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6288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355617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我的阿姨是一名护士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我的阿姨是一名医生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。根据题干中的护士可知选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34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287963" algn="l"/>
                <a:tab pos="94202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4202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76263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teacher	B. doctor	C. worker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76263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nurse	B. farmer	C. cook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76263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she	B. he	C. I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76263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aunt	B. uncle	C. dad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76263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farmer	B. worker	C. teacher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39622" y="2132856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teacher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75485" y="2780928"/>
            <a:ext cx="1260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farmer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06451" y="34290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66757" y="4057908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dad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979426" y="4725144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worker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78092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429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98097" y="4057908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7251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195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当你想告诉别人你是一名厨师时，你可以说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can cook.	B. I am a cook.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7364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2924944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我会做饭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我是一名厨师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。根据题干中的一名厨师可知选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90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085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975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975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Kate.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975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He is my uncle.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975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My dad is a teacher.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0975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Yes. He is a doctor.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78582" y="1772816"/>
            <a:ext cx="11377264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95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130496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1. 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afternoon, Sally.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97360" y="429309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54364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下文回答下午好，所以空格处应该也是说下午好。故选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87250" y="980728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Kate.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He is my uncle.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My dad is a teacher.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Yes. He is a doctor.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412812" y="1137385"/>
            <a:ext cx="11377264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92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86518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Look, 2. 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a photo of my family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全家福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26854" y="3997259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744615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下文回答：它是一张我的全家福。所以上文应该是问这是什么。故选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87250" y="620688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Kate.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He is my uncle.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My dad is a teacher.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Yes. He is a doctor.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412812" y="777345"/>
            <a:ext cx="11377264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5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97944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nice. Is this your dad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3. 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9750" y="479011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52221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这是你的爸爸吗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那是你的爸爸吗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可知，此处应作否定回答。故选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87250" y="812427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Kate.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He is my uncle.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My dad is a teacher.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Yes. He is a doctor.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12812" y="969084"/>
            <a:ext cx="11377264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73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277995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that your dad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4.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about your dad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71104" y="50401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55804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上文提问：那是你的爸爸吗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一般疑问句应用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87250" y="989354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Kate.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He is my uncle.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My dad is a teacher.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Yes. He is a doctor.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412812" y="1146011"/>
            <a:ext cx="11377264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93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450670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5.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36470" y="464033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9"/>
          <p:cNvSpPr txBox="1">
            <a:spLocks/>
          </p:cNvSpPr>
          <p:nvPr/>
        </p:nvSpPr>
        <p:spPr bwMode="auto">
          <a:xfrm>
            <a:off x="360854" y="51501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上文提到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的爸爸是一名医生，然后反问对方的爸爸呢。所以空格处应回答对方爸爸的职业。故选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87250" y="1256119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afternoon, Kate.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He is my uncle.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My dad is a teacher.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Yes. He is a doctor.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412812" y="1412776"/>
            <a:ext cx="11377264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70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下面的人物简介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good friends. But they have different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jobs. Here is their information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670" y="891468"/>
            <a:ext cx="2361051" cy="42087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707710"/>
              </p:ext>
            </p:extLst>
          </p:nvPr>
        </p:nvGraphicFramePr>
        <p:xfrm>
          <a:off x="406574" y="2564904"/>
          <a:ext cx="11377264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4837534">
                  <a:extLst>
                    <a:ext uri="{9D8B030D-6E8A-4147-A177-3AD203B41FA5}">
                      <a16:colId xmlns:a16="http://schemas.microsoft.com/office/drawing/2014/main" val="4032900998"/>
                    </a:ext>
                  </a:extLst>
                </a:gridCol>
                <a:gridCol w="6539730">
                  <a:extLst>
                    <a:ext uri="{9D8B030D-6E8A-4147-A177-3AD203B41FA5}">
                      <a16:colId xmlns:a16="http://schemas.microsoft.com/office/drawing/2014/main" val="2304192796"/>
                    </a:ext>
                  </a:extLst>
                </a:gridCol>
              </a:tblGrid>
              <a:tr h="3456384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Tim Black</a:t>
                      </a: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45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cook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Workplace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restaurant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饭店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WeChat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Tim12345@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Gina Smith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27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nurse                                         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粉色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Workplace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hospital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医院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WeChat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Gina3366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649602"/>
                  </a:ext>
                </a:extLst>
              </a:tr>
            </a:tbl>
          </a:graphicData>
        </a:graphic>
      </p:graphicFrame>
      <p:pic>
        <p:nvPicPr>
          <p:cNvPr id="2050" name="sf1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934" y="2996952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sf1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694" y="2780928"/>
            <a:ext cx="648072" cy="135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89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491102"/>
              </p:ext>
            </p:extLst>
          </p:nvPr>
        </p:nvGraphicFramePr>
        <p:xfrm>
          <a:off x="406574" y="1596752"/>
          <a:ext cx="11449272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5724636">
                  <a:extLst>
                    <a:ext uri="{9D8B030D-6E8A-4147-A177-3AD203B41FA5}">
                      <a16:colId xmlns:a16="http://schemas.microsoft.com/office/drawing/2014/main" val="3934914246"/>
                    </a:ext>
                  </a:extLst>
                </a:gridCol>
                <a:gridCol w="5724636">
                  <a:extLst>
                    <a:ext uri="{9D8B030D-6E8A-4147-A177-3AD203B41FA5}">
                      <a16:colId xmlns:a16="http://schemas.microsoft.com/office/drawing/2014/main" val="4084372273"/>
                    </a:ext>
                  </a:extLst>
                </a:gridCol>
              </a:tblGrid>
              <a:tr h="320040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Mike White</a:t>
                      </a: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35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teacher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Workplace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school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WeChat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ZX198911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John Green</a:t>
                      </a: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39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farmer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Workplace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farm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WeChat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133XXXX2299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7113958"/>
                  </a:ext>
                </a:extLst>
              </a:tr>
            </a:tbl>
          </a:graphicData>
        </a:graphic>
      </p:graphicFrame>
      <p:pic>
        <p:nvPicPr>
          <p:cNvPr id="3074" name="sf1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006" y="1772816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sf1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710" y="1772816"/>
            <a:ext cx="98795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12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Tim is a cook.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Gina is a doctor dressed in white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穿着白色衣服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86022" y="1835014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从人物简介中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Tim Black”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“Job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cook”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Tim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是一名厨师，故填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586022" y="391621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从人物简介中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Gina Smith”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“Job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nurse”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Gina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是护士，不是穿着白大褂的医生，故填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38380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0408" y="327517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48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047327"/>
            <a:ext cx="10513167" cy="247801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49888"/>
            <a:ext cx="11485848" cy="282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cousin is a worker.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aunt is a nurse.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dad is a doctor.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 is a farmer.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He’s a cook.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58702" y="587727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46934" y="58772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43700" y="58772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823398" y="587727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20164" y="58772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891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Mike is a teacher. He helps people feel well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John is a farmer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124744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550590" y="1556792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从人物简介中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Mike White”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“Job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teacher”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是教师，教师的工作是教书育人，而不是帮助人们保持健康，故填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9969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550590" y="350100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从人物简介中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John Green”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“Job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farmer”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John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是一名农民，故填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42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601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Mike works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in a school.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6288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4"/>
          <p:cNvSpPr txBox="1">
            <a:spLocks/>
          </p:cNvSpPr>
          <p:nvPr/>
        </p:nvSpPr>
        <p:spPr bwMode="auto">
          <a:xfrm>
            <a:off x="514014" y="22698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从人物简介中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“Name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Mike White”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“Workplace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school”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Michael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在学校工作，故填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85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3" y="4154103"/>
            <a:ext cx="10081120" cy="2227225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203852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ED00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uncle is a worker.</a:t>
            </a:r>
            <a:endParaRPr lang="zh-CN" altLang="zh-CN" sz="2600" smtClean="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smtClean="0">
                <a:solidFill>
                  <a:srgbClr val="ED00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grandpa is a farmer.</a:t>
            </a:r>
            <a:endParaRPr lang="zh-CN" altLang="zh-CN" sz="2600" smtClean="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smtClean="0">
                <a:solidFill>
                  <a:srgbClr val="ED00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dad. He is a cook.</a:t>
            </a:r>
            <a:endParaRPr lang="zh-CN" altLang="zh-CN" sz="2600" smtClean="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smtClean="0">
                <a:solidFill>
                  <a:srgbClr val="ED00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aunt. She is a teacher.</a:t>
            </a:r>
            <a:endParaRPr lang="zh-CN" altLang="zh-CN" sz="2600" smtClean="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smtClean="0">
                <a:solidFill>
                  <a:srgbClr val="ED00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cousin. She is a doctor.</a:t>
            </a:r>
            <a:endParaRPr lang="zh-CN" altLang="zh-CN" sz="260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4646" y="585810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94699" y="585810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33224" y="585810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03211" y="585810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623598" y="587727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55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900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11863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选出合适的应答语。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11863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He’s tall.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She’s tall.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11863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118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Oh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He’s a worker.	B. Oh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She’s a nurse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473732"/>
            <a:ext cx="3799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my aunt.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841884"/>
            <a:ext cx="2520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my dad.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19149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1938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8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0118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So you’re a teacher.	B. So you’re a farmer.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11863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118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It’s big.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11863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118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Yes, he is.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Yes, she is.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772816"/>
            <a:ext cx="27382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work at school.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140968"/>
            <a:ext cx="36038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two nice chairs.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417948"/>
            <a:ext cx="3044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that your mum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1249596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3412" y="249289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78904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91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在表格适当的位置画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1061362"/>
            <a:ext cx="114858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ED00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Yang Jing. I’m a nurse. My dad is a farmer. My mum is a doctor. My uncle is a cook and my aunt is a teacher.</a:t>
            </a:r>
            <a:endParaRPr lang="zh-CN" altLang="zh-CN" sz="1600" dirty="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44237"/>
              </p:ext>
            </p:extLst>
          </p:nvPr>
        </p:nvGraphicFramePr>
        <p:xfrm>
          <a:off x="478582" y="2060848"/>
          <a:ext cx="11305258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1725873">
                  <a:extLst>
                    <a:ext uri="{9D8B030D-6E8A-4147-A177-3AD203B41FA5}">
                      <a16:colId xmlns:a16="http://schemas.microsoft.com/office/drawing/2014/main" val="2375547236"/>
                    </a:ext>
                  </a:extLst>
                </a:gridCol>
                <a:gridCol w="1915877">
                  <a:extLst>
                    <a:ext uri="{9D8B030D-6E8A-4147-A177-3AD203B41FA5}">
                      <a16:colId xmlns:a16="http://schemas.microsoft.com/office/drawing/2014/main" val="315464394"/>
                    </a:ext>
                  </a:extLst>
                </a:gridCol>
                <a:gridCol w="1915877">
                  <a:extLst>
                    <a:ext uri="{9D8B030D-6E8A-4147-A177-3AD203B41FA5}">
                      <a16:colId xmlns:a16="http://schemas.microsoft.com/office/drawing/2014/main" val="1762048372"/>
                    </a:ext>
                  </a:extLst>
                </a:gridCol>
                <a:gridCol w="1915877">
                  <a:extLst>
                    <a:ext uri="{9D8B030D-6E8A-4147-A177-3AD203B41FA5}">
                      <a16:colId xmlns:a16="http://schemas.microsoft.com/office/drawing/2014/main" val="257466493"/>
                    </a:ext>
                  </a:extLst>
                </a:gridCol>
                <a:gridCol w="1915877">
                  <a:extLst>
                    <a:ext uri="{9D8B030D-6E8A-4147-A177-3AD203B41FA5}">
                      <a16:colId xmlns:a16="http://schemas.microsoft.com/office/drawing/2014/main" val="2238734710"/>
                    </a:ext>
                  </a:extLst>
                </a:gridCol>
                <a:gridCol w="1915877">
                  <a:extLst>
                    <a:ext uri="{9D8B030D-6E8A-4147-A177-3AD203B41FA5}">
                      <a16:colId xmlns:a16="http://schemas.microsoft.com/office/drawing/2014/main" val="4432809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3611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713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dad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5750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mum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331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uncle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5330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aunt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931835"/>
                  </a:ext>
                </a:extLst>
              </a:tr>
            </a:tbl>
          </a:graphicData>
        </a:graphic>
      </p:graphicFrame>
      <p:pic>
        <p:nvPicPr>
          <p:cNvPr id="5" name="qq18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854" y="2156912"/>
            <a:ext cx="504056" cy="104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qq18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838" y="2156912"/>
            <a:ext cx="125332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qq18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62" y="2116043"/>
            <a:ext cx="1048981" cy="104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qq18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470" y="2156912"/>
            <a:ext cx="102173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qq18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256" y="2156912"/>
            <a:ext cx="667534" cy="102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2902396" y="342161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59702" y="407707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  <a:cs typeface="Times New Roman" panose="02020603050405020304" pitchFamily="18" charset="0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87494" y="472514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  <a:cs typeface="Times New Roman" panose="02020603050405020304" pitchFamily="18" charset="0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743278" y="530120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  <a:cs typeface="Times New Roman" panose="02020603050405020304" pitchFamily="18" charset="0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35831" y="598528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ea"/>
                <a:ea typeface="+mn-ea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886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选出每组中不同类的一项。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she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cat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mum	B. doctor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86022" y="2557871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都是人称代词；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是动物类名词，属于不同类。故选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86022" y="464610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都是亲属称谓类名词；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是职业类名词，属于不同类。故选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2890" y="40598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0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tiger	B. orange	C. pear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nurse	B. farmer	C. brother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91519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chair	B. clean	C. desk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586022" y="1261727"/>
            <a:ext cx="110538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梨子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都是水果类名词；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老虎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是动物类名词，属于不同类。故选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586022" y="3205943"/>
            <a:ext cx="110538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nurse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护士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都是职业类名词；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brother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哥哥；弟弟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是亲属称谓类名词，属于不同类。故选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586022" y="5078151"/>
            <a:ext cx="110538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打扫；干净的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是动词或者形容词，属于不同类。故选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889556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7251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54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1528</Words>
  <Application>Microsoft Office PowerPoint</Application>
  <PresentationFormat>自定义</PresentationFormat>
  <Paragraphs>278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9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353</cp:revision>
  <dcterms:created xsi:type="dcterms:W3CDTF">2020-11-06T05:24:00Z</dcterms:created>
  <dcterms:modified xsi:type="dcterms:W3CDTF">2025-06-09T11:30:34Z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